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2"/>
  </p:sldMasterIdLst>
  <p:notesMasterIdLst>
    <p:notesMasterId r:id="rId3"/>
  </p:notesMasterIdLst>
  <p:sldIdLst>
    <p:sldId id="257" r:id="rId4"/>
  </p:sldIdLst>
  <p:sldSz cx="12192000" cy="16256000"/>
  <p:notesSz cx="6738938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08"/>
    <p:restoredTop sz="94660"/>
  </p:normalViewPr>
  <p:slideViewPr>
    <p:cSldViewPr snapToGrid="0">
      <p:cViewPr varScale="0">
        <p:scale>
          <a:sx n="40" d="100"/>
          <a:sy n="40" d="100"/>
        </p:scale>
        <p:origin x="-3270" y="-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slide" Target="slides/slide1.xml" /><Relationship Id="rId5" Type="http://schemas.openxmlformats.org/officeDocument/2006/relationships/presProps" Target="presProps.xml" /><Relationship Id="rId6" Type="http://schemas.openxmlformats.org/officeDocument/2006/relationships/viewProps" Target="viewProps.xml" /><Relationship Id="rId7" Type="http://schemas.openxmlformats.org/officeDocument/2006/relationships/tableStyles" Target="tableStyles.xml" /></Relationships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0207" cy="493634"/>
          </a:xfrm>
          <a:prstGeom prst="rect">
            <a:avLst/>
          </a:prstGeom>
        </p:spPr>
        <p:txBody>
          <a:bodyPr vert="horz" lIns="91486" tIns="45743" rIns="91486" bIns="4574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1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7173" y="0"/>
            <a:ext cx="2920207" cy="493634"/>
          </a:xfrm>
          <a:prstGeom prst="rect">
            <a:avLst/>
          </a:prstGeom>
        </p:spPr>
        <p:txBody>
          <a:bodyPr vert="horz" lIns="91486" tIns="45743" rIns="91486" bIns="45743" rtlCol="0"/>
          <a:lstStyle>
            <a:lvl1pPr algn="r">
              <a:defRPr sz="1200"/>
            </a:lvl1pPr>
          </a:lstStyle>
          <a:p>
            <a:fld id="{46D06EA9-14B5-4F31-95CC-6AD91D20700D}" type="datetimeFigureOut">
              <a:rPr kumimoji="1" lang="ja-JP" altLang="en-US" smtClean="0"/>
              <a:t>2024/6/25</a:t>
            </a:fld>
            <a:endParaRPr kumimoji="1" lang="ja-JP" altLang="en-US"/>
          </a:p>
        </p:txBody>
      </p:sp>
      <p:sp>
        <p:nvSpPr>
          <p:cNvPr id="1102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981200" y="739775"/>
            <a:ext cx="2776538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86" tIns="45743" rIns="91486" bIns="45743" rtlCol="0" anchor="ctr"/>
          <a:lstStyle/>
          <a:p>
            <a:endParaRPr lang="ja-JP" altLang="en-US"/>
          </a:p>
        </p:txBody>
      </p:sp>
      <p:sp>
        <p:nvSpPr>
          <p:cNvPr id="1103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893" y="4689516"/>
            <a:ext cx="5391150" cy="4442699"/>
          </a:xfrm>
          <a:prstGeom prst="rect">
            <a:avLst/>
          </a:prstGeom>
        </p:spPr>
        <p:txBody>
          <a:bodyPr vert="horz" lIns="91486" tIns="45743" rIns="91486" bIns="45743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104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20207" cy="493634"/>
          </a:xfrm>
          <a:prstGeom prst="rect">
            <a:avLst/>
          </a:prstGeom>
        </p:spPr>
        <p:txBody>
          <a:bodyPr vert="horz" lIns="91486" tIns="45743" rIns="91486" bIns="4574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05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7173" y="9377316"/>
            <a:ext cx="2920207" cy="493634"/>
          </a:xfrm>
          <a:prstGeom prst="rect">
            <a:avLst/>
          </a:prstGeom>
        </p:spPr>
        <p:txBody>
          <a:bodyPr vert="horz" lIns="91486" tIns="45743" rIns="91486" bIns="45743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33" name="四角形 18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34" name="四角形 19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135" name="四角形 20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86" tIns="45743" rIns="91486" bIns="45743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タイトル 1"/>
          <p:cNvSpPr>
            <a:spLocks noGrp="1"/>
          </p:cNvSpPr>
          <p:nvPr>
            <p:ph type="ctrTitle"/>
          </p:nvPr>
        </p:nvSpPr>
        <p:spPr>
          <a:xfrm>
            <a:off x="609600" y="3917754"/>
            <a:ext cx="10972800" cy="3186132"/>
          </a:xfrm>
        </p:spPr>
        <p:txBody>
          <a:bodyPr/>
          <a:lstStyle>
            <a:lvl1pPr>
              <a:defRPr b="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32" name="サブタイトル 2"/>
          <p:cNvSpPr>
            <a:spLocks noGrp="1"/>
          </p:cNvSpPr>
          <p:nvPr>
            <p:ph type="subTitle" idx="1"/>
          </p:nvPr>
        </p:nvSpPr>
        <p:spPr>
          <a:xfrm>
            <a:off x="609600" y="7331467"/>
            <a:ext cx="10972800" cy="54619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103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2015/3/10</a:t>
            </a:fld>
            <a:endParaRPr kumimoji="1" lang="ja-JP" altLang="en-US"/>
          </a:p>
        </p:txBody>
      </p:sp>
      <p:sp>
        <p:nvSpPr>
          <p:cNvPr id="103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3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89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4116891"/>
            <a:ext cx="10972800" cy="10042001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90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2015/3/10</a:t>
            </a:fld>
            <a:endParaRPr kumimoji="1" lang="ja-JP" altLang="en-US"/>
          </a:p>
        </p:txBody>
      </p:sp>
      <p:sp>
        <p:nvSpPr>
          <p:cNvPr id="1091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2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4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839200" y="650995"/>
            <a:ext cx="2743200" cy="13507897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95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09600" y="650995"/>
            <a:ext cx="8026400" cy="13507897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96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2015/3/10</a:t>
            </a:fld>
            <a:endParaRPr kumimoji="1" lang="ja-JP" altLang="en-US" dirty="0"/>
          </a:p>
        </p:txBody>
      </p:sp>
      <p:sp>
        <p:nvSpPr>
          <p:cNvPr id="1097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8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7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1038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09600" y="4116891"/>
            <a:ext cx="10972800" cy="1014835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039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E220A51-F8EA-429A-8E6F-F02BE74E28F7}" type="datetimeFigureOut">
              <a:rPr lang="ja-JP" altLang="en-US" smtClean="0"/>
              <a:pPr/>
              <a:t>2015/3/10</a:t>
            </a:fld>
            <a:endParaRPr lang="ja-JP" altLang="en-US" dirty="0"/>
          </a:p>
        </p:txBody>
      </p:sp>
      <p:sp>
        <p:nvSpPr>
          <p:cNvPr id="1040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ja-JP" altLang="en-US" dirty="0"/>
          </a:p>
        </p:txBody>
      </p:sp>
      <p:sp>
        <p:nvSpPr>
          <p:cNvPr id="1041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C9400E4-C46D-48FA-AEA0-ED136F70A0E5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3" name="タイトル 1"/>
          <p:cNvSpPr>
            <a:spLocks noGrp="1"/>
          </p:cNvSpPr>
          <p:nvPr>
            <p:ph type="title"/>
          </p:nvPr>
        </p:nvSpPr>
        <p:spPr>
          <a:xfrm>
            <a:off x="609600" y="6990096"/>
            <a:ext cx="10972800" cy="2503389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44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2808295"/>
            <a:ext cx="10972800" cy="4181801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4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2015/3/10</a:t>
            </a:fld>
            <a:endParaRPr kumimoji="1" lang="ja-JP" altLang="en-US"/>
          </a:p>
        </p:txBody>
      </p:sp>
      <p:sp>
        <p:nvSpPr>
          <p:cNvPr id="104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50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09600" y="4116894"/>
            <a:ext cx="5294379" cy="1004200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51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40016" y="4116894"/>
            <a:ext cx="5342384" cy="1004200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52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2015/6/24</a:t>
            </a:fld>
            <a:endParaRPr kumimoji="1" lang="ja-JP" altLang="en-US" dirty="0"/>
          </a:p>
        </p:txBody>
      </p:sp>
      <p:sp>
        <p:nvSpPr>
          <p:cNvPr id="1053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54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57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3638787"/>
            <a:ext cx="5294379" cy="151647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58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09600" y="5155258"/>
            <a:ext cx="5294379" cy="900363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59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288021" y="3638787"/>
            <a:ext cx="5294379" cy="151647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60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288021" y="5155258"/>
            <a:ext cx="5294379" cy="9003634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61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2015/3/10</a:t>
            </a:fld>
            <a:endParaRPr kumimoji="1" lang="ja-JP" altLang="en-US"/>
          </a:p>
        </p:txBody>
      </p:sp>
      <p:sp>
        <p:nvSpPr>
          <p:cNvPr id="1062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3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66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2015/3/10</a:t>
            </a:fld>
            <a:endParaRPr kumimoji="1" lang="ja-JP" altLang="en-US"/>
          </a:p>
        </p:txBody>
      </p:sp>
      <p:sp>
        <p:nvSpPr>
          <p:cNvPr id="1067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8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2015/3/10</a:t>
            </a:fld>
            <a:endParaRPr kumimoji="1" lang="ja-JP" altLang="en-US"/>
          </a:p>
        </p:txBody>
      </p:sp>
      <p:sp>
        <p:nvSpPr>
          <p:cNvPr id="1071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2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タイトル 1"/>
          <p:cNvSpPr>
            <a:spLocks noGrp="1"/>
          </p:cNvSpPr>
          <p:nvPr>
            <p:ph type="title"/>
          </p:nvPr>
        </p:nvSpPr>
        <p:spPr>
          <a:xfrm>
            <a:off x="609601" y="647228"/>
            <a:ext cx="4011084" cy="2754490"/>
          </a:xfrm>
        </p:spPr>
        <p:txBody>
          <a:bodyPr anchor="b">
            <a:normAutofit/>
          </a:bodyPr>
          <a:lstStyle>
            <a:lvl1pPr algn="l">
              <a:defRPr sz="24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75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847861" y="647234"/>
            <a:ext cx="6303251" cy="1337442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76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09603" y="4031545"/>
            <a:ext cx="4011083" cy="101273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77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2015/3/10</a:t>
            </a:fld>
            <a:endParaRPr kumimoji="1" lang="ja-JP" altLang="en-US"/>
          </a:p>
        </p:txBody>
      </p:sp>
      <p:sp>
        <p:nvSpPr>
          <p:cNvPr id="1078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9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タイトル 1"/>
          <p:cNvSpPr>
            <a:spLocks noGrp="1"/>
          </p:cNvSpPr>
          <p:nvPr>
            <p:ph type="title"/>
          </p:nvPr>
        </p:nvSpPr>
        <p:spPr>
          <a:xfrm>
            <a:off x="2389717" y="11114999"/>
            <a:ext cx="7315200" cy="1343381"/>
          </a:xfrm>
        </p:spPr>
        <p:txBody>
          <a:bodyPr anchor="b">
            <a:normAutofit/>
          </a:bodyPr>
          <a:lstStyle>
            <a:lvl1pPr algn="l">
              <a:defRPr sz="24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82" name="図プレースホルダー 2"/>
          <p:cNvSpPr>
            <a:spLocks noGrp="1"/>
          </p:cNvSpPr>
          <p:nvPr>
            <p:ph type="pic" idx="1"/>
          </p:nvPr>
        </p:nvSpPr>
        <p:spPr>
          <a:xfrm>
            <a:off x="2389717" y="504042"/>
            <a:ext cx="7315200" cy="1037944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 smtClean="0"/>
              <a:t>アイコンをクリックして図を追加</a:t>
            </a:r>
            <a:endParaRPr kumimoji="1" lang="ja-JP" altLang="en-US" dirty="0"/>
          </a:p>
        </p:txBody>
      </p:sp>
      <p:sp>
        <p:nvSpPr>
          <p:cNvPr id="1083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389717" y="12565830"/>
            <a:ext cx="7315200" cy="159306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84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20A51-F8EA-429A-8E6F-F02BE74E28F7}" type="datetimeFigureOut">
              <a:rPr kumimoji="1" lang="ja-JP" altLang="en-US" smtClean="0"/>
              <a:t>2015/3/10</a:t>
            </a:fld>
            <a:endParaRPr kumimoji="1" lang="ja-JP" altLang="en-US"/>
          </a:p>
        </p:txBody>
      </p:sp>
      <p:sp>
        <p:nvSpPr>
          <p:cNvPr id="1085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6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400E4-C46D-48FA-AEA0-ED136F70A0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59696" y="14784740"/>
            <a:ext cx="5472608" cy="865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endParaRPr lang="ja-JP" altLang="en-US" dirty="0"/>
          </a:p>
        </p:txBody>
      </p:sp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09600" y="992363"/>
            <a:ext cx="10972800" cy="23564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09600" y="4116891"/>
            <a:ext cx="10972800" cy="101483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en-US" altLang="ja-JP" dirty="0" smtClean="0"/>
          </a:p>
          <a:p>
            <a:pPr lvl="5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6 </a:t>
            </a:r>
            <a:r>
              <a:rPr kumimoji="1" lang="ja-JP" altLang="en-US" dirty="0" smtClean="0"/>
              <a:t>レベル</a:t>
            </a:r>
          </a:p>
          <a:p>
            <a:pPr lvl="6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7 </a:t>
            </a:r>
            <a:r>
              <a:rPr kumimoji="1" lang="ja-JP" altLang="en-US" dirty="0" smtClean="0"/>
              <a:t>レベル</a:t>
            </a:r>
          </a:p>
          <a:p>
            <a:pPr lvl="7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8 </a:t>
            </a:r>
            <a:r>
              <a:rPr kumimoji="1" lang="ja-JP" altLang="en-US" dirty="0" smtClean="0"/>
              <a:t>レベル</a:t>
            </a:r>
          </a:p>
          <a:p>
            <a:pPr lvl="8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9 </a:t>
            </a:r>
            <a:r>
              <a:rPr kumimoji="1" lang="ja-JP" altLang="en-US" dirty="0" smtClean="0"/>
              <a:t>レベル</a:t>
            </a:r>
          </a:p>
        </p:txBody>
      </p:sp>
      <p:sp>
        <p:nvSpPr>
          <p:cNvPr id="1028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09600" y="14784740"/>
            <a:ext cx="2510069" cy="865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fld id="{3E220A51-F8EA-429A-8E6F-F02BE74E28F7}" type="datetimeFigureOut">
              <a:rPr lang="ja-JP" altLang="en-US" smtClean="0"/>
              <a:pPr/>
              <a:t>2015/3/10</a:t>
            </a:fld>
            <a:endParaRPr lang="ja-JP" altLang="en-US" dirty="0"/>
          </a:p>
        </p:txBody>
      </p:sp>
      <p:sp>
        <p:nvSpPr>
          <p:cNvPr id="1029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9024325" y="14784740"/>
            <a:ext cx="2558075" cy="8654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fld id="{2C9400E4-C46D-48FA-AEA0-ED136F70A0E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b="0" kern="1200">
          <a:solidFill>
            <a:schemeClr val="tx1"/>
          </a:solidFill>
          <a:latin typeface="+mj-ea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457200" indent="-4572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ea"/>
          <a:ea typeface="+mn-ea"/>
          <a:cs typeface="+mn-cs"/>
        </a:defRPr>
      </a:lvl1pPr>
      <a:lvl2pPr marL="914400" indent="-4572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714500" indent="-342900" algn="l" defTabSz="914400" rtl="0" eaLnBrk="1" latinLnBrk="0" hangingPunct="1">
        <a:spcBef>
          <a:spcPct val="20000"/>
        </a:spcBef>
        <a:buSzPct val="100000"/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71700" marR="0" indent="-34290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Pct val="100000"/>
        <a:buFont typeface="Arial" panose="020B0604020202020204" pitchFamily="34" charset="0"/>
        <a:buChar char="•"/>
        <a:tabLst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717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3028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j-ea"/>
          <a:cs typeface="+mn-cs"/>
        </a:defRPr>
      </a:lvl7pPr>
      <a:lvl8pPr marL="34861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j-ea"/>
          <a:cs typeface="+mn-cs"/>
        </a:defRPr>
      </a:lvl8pPr>
      <a:lvl9pPr marL="39433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image" Target="../media/image1.jpeg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image" Target="../media/image4.png" /><Relationship Id="rId5" Type="http://schemas.openxmlformats.org/officeDocument/2006/relationships/image" Target="../media/image5.jpeg" /><Relationship Id="rId6" Type="http://schemas.openxmlformats.org/officeDocument/2006/relationships/slideLayout" Target="../slideLayouts/slideLayout7.xml" /><Relationship Id="rId7" Type="http://schemas.openxmlformats.org/officeDocument/2006/relationships/notesSlide" Target="../notesSlides/notesSlide1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107" name="楕円 30"/>
          <p:cNvSpPr/>
          <p:nvPr/>
        </p:nvSpPr>
        <p:spPr>
          <a:xfrm>
            <a:off x="589193" y="4186361"/>
            <a:ext cx="10950265" cy="1337618"/>
          </a:xfrm>
          <a:prstGeom prst="ellipse">
            <a:avLst/>
          </a:prstGeom>
          <a:solidFill>
            <a:srgbClr val="FFA6A6"/>
          </a:solidFill>
          <a:ln w="12700" cap="flat" cmpd="sng" algn="ctr">
            <a:noFill/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  <p:pic>
        <p:nvPicPr>
          <p:cNvPr id="1108" name="図 23"/>
          <p:cNvPicPr>
            <a:picLocks noChangeAspect="1"/>
          </p:cNvPicPr>
          <p:nvPr/>
        </p:nvPicPr>
        <p:blipFill>
          <a:blip r:embed="rId1"/>
          <a:srcRect b="39005"/>
          <a:stretch>
            <a:fillRect/>
          </a:stretch>
        </p:blipFill>
        <p:spPr>
          <a:xfrm>
            <a:off x="-1770" y="5523979"/>
            <a:ext cx="12152396" cy="4939995"/>
          </a:xfrm>
          <a:prstGeom prst="rect">
            <a:avLst/>
          </a:prstGeom>
          <a:ln/>
          <a:effectLst/>
        </p:spPr>
      </p:pic>
      <p:sp>
        <p:nvSpPr>
          <p:cNvPr id="1109" name="角丸四角形 779"/>
          <p:cNvSpPr/>
          <p:nvPr/>
        </p:nvSpPr>
        <p:spPr>
          <a:xfrm>
            <a:off x="1833397" y="6141501"/>
            <a:ext cx="8981044" cy="4143692"/>
          </a:xfrm>
          <a:prstGeom prst="roundRect">
            <a:avLst>
              <a:gd name="adj" fmla="val 70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日時：令和８年９月１６日（水）</a:t>
            </a:r>
            <a:endParaRPr kumimoji="1" lang="ja-JP" altLang="en-US" sz="2000" b="0">
              <a:solidFill>
                <a:schemeClr val="tx1"/>
              </a:solidFill>
              <a:latin typeface="AR丸ゴシック体E"/>
              <a:ea typeface="AR丸ゴシック体E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　</a:t>
            </a: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　</a:t>
            </a: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　</a:t>
            </a: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午後</a:t>
            </a: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１</a:t>
            </a: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時</a:t>
            </a: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３０</a:t>
            </a: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分</a:t>
            </a: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～</a:t>
            </a: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午後</a:t>
            </a: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３時００分</a:t>
            </a:r>
            <a:endParaRPr kumimoji="1" lang="ja-JP" altLang="en-US" sz="2800" b="0">
              <a:solidFill>
                <a:schemeClr val="tx1"/>
              </a:solidFill>
              <a:latin typeface="AR丸ゴシック体E"/>
              <a:ea typeface="AR丸ゴシック体E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場所：富士川町役場１階会議室</a:t>
            </a:r>
            <a:endParaRPr kumimoji="1" lang="ja-JP" altLang="en-US" sz="2800" b="0">
              <a:solidFill>
                <a:schemeClr val="tx1"/>
              </a:solidFill>
              <a:latin typeface="AR丸ゴシック体E"/>
              <a:ea typeface="AR丸ゴシック体E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講師</a:t>
            </a: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：認知症認定看護師</a:t>
            </a: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　</a:t>
            </a: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石井</a:t>
            </a: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　</a:t>
            </a: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啓子</a:t>
            </a: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　</a:t>
            </a: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氏</a:t>
            </a:r>
            <a:endParaRPr kumimoji="1" lang="ja-JP" altLang="en-US" sz="2800" b="0">
              <a:solidFill>
                <a:schemeClr val="tx1"/>
              </a:solidFill>
              <a:latin typeface="AR丸ゴシック体E"/>
              <a:ea typeface="AR丸ゴシック体E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　</a:t>
            </a: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　</a:t>
            </a: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　</a:t>
            </a: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ますほ</a:t>
            </a: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訪問看護ステーション</a:t>
            </a:r>
            <a:endParaRPr kumimoji="1" lang="ja-JP" altLang="en-US" sz="2800" b="0">
              <a:solidFill>
                <a:schemeClr val="tx1"/>
              </a:solidFill>
              <a:latin typeface="AR丸ゴシック体E"/>
              <a:ea typeface="AR丸ゴシック体E"/>
            </a:endParaRPr>
          </a:p>
          <a:p>
            <a:pPr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内容</a:t>
            </a: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：</a:t>
            </a:r>
            <a:r>
              <a:rPr kumimoji="1" lang="ja-JP" altLang="en-US" sz="2800" b="0">
                <a:solidFill>
                  <a:schemeClr val="tx1"/>
                </a:solidFill>
                <a:latin typeface="AR丸ゴシック体E"/>
                <a:ea typeface="AR丸ゴシック体E"/>
              </a:rPr>
              <a:t>認知症の基本的な知識と対応の仕方</a:t>
            </a:r>
            <a:endParaRPr kumimoji="1" lang="ja-JP" altLang="en-US" sz="2800" b="0">
              <a:solidFill>
                <a:schemeClr val="tx1"/>
              </a:solidFill>
              <a:latin typeface="AR丸ゴシック体E"/>
              <a:ea typeface="AR丸ゴシック体E"/>
            </a:endParaRPr>
          </a:p>
        </p:txBody>
      </p:sp>
      <p:sp>
        <p:nvSpPr>
          <p:cNvPr id="1110" name="テキスト 780"/>
          <p:cNvSpPr txBox="1"/>
          <p:nvPr/>
        </p:nvSpPr>
        <p:spPr>
          <a:xfrm>
            <a:off x="6057900" y="7943781"/>
            <a:ext cx="76200" cy="368439"/>
          </a:xfrm>
          <a:prstGeom prst="rect">
            <a:avLst/>
          </a:prstGeom>
        </p:spPr>
        <p:txBody>
          <a:bodyPr wrap="none">
            <a:spAutoFit/>
          </a:bodyPr>
          <a:p>
            <a:pPr>
              <a:defRPr lang="ja-JP" altLang="en-US"/>
            </a:pPr>
            <a:endParaRPr lang="ja-JP" altLang="en-US"/>
          </a:p>
        </p:txBody>
      </p:sp>
      <p:sp>
        <p:nvSpPr>
          <p:cNvPr id="1111" name="テキスト ボックス 786"/>
          <p:cNvSpPr txBox="1"/>
          <p:nvPr/>
        </p:nvSpPr>
        <p:spPr>
          <a:xfrm>
            <a:off x="815237" y="806558"/>
            <a:ext cx="10637731" cy="1107103"/>
          </a:xfrm>
          <a:prstGeom prst="rect">
            <a:avLst/>
          </a:prstGeom>
          <a:noFill/>
          <a:ln/>
        </p:spPr>
        <p:txBody>
          <a:bodyPr wrap="square" rtlCol="0">
            <a:spAutoFit/>
          </a:bodyPr>
          <a:lstStyle/>
          <a:p>
            <a:r>
              <a:rPr kumimoji="1" lang="ja-JP" altLang="en-US" sz="6600" b="0" dirty="0">
                <a:ln w="6600">
                  <a:solidFill>
                    <a:schemeClr val="tx1"/>
                  </a:solidFill>
                  <a:prstDash val="solid"/>
                </a:ln>
                <a:solidFill>
                  <a:schemeClr val="accent2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丸ゴシック体E"/>
                <a:ea typeface="AR丸ゴシック体E"/>
              </a:rPr>
              <a:t>認知症サポーター養成講座</a:t>
            </a:r>
            <a:endParaRPr kumimoji="1" lang="ja-JP" altLang="en-US" sz="10000" b="0" dirty="0">
              <a:ln w="6600">
                <a:solidFill>
                  <a:schemeClr val="tx1"/>
                </a:solidFill>
                <a:prstDash val="solid"/>
              </a:ln>
              <a:solidFill>
                <a:schemeClr val="accent2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R丸ゴシック体E"/>
              <a:ea typeface="AR丸ゴシック体E"/>
            </a:endParaRPr>
          </a:p>
        </p:txBody>
      </p:sp>
      <p:sp>
        <p:nvSpPr>
          <p:cNvPr id="1112" name="図形 788"/>
          <p:cNvSpPr/>
          <p:nvPr/>
        </p:nvSpPr>
        <p:spPr>
          <a:xfrm>
            <a:off x="7886327" y="5979067"/>
            <a:ext cx="3656809" cy="910177"/>
          </a:xfrm>
          <a:prstGeom prst="cloudCallout">
            <a:avLst>
              <a:gd name="adj1" fmla="val 49595"/>
              <a:gd name="adj2" fmla="val 26866"/>
            </a:avLst>
          </a:prstGeom>
          <a:solidFill>
            <a:srgbClr val="FFE9E9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p>
            <a:pPr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 lang="ja-JP" altLang="en-US"/>
            </a:pPr>
            <a:r>
              <a:rPr lang="ja-JP" altLang="en-US" sz="3200" b="0">
                <a:latin typeface="AR P悠々ゴシック体E"/>
                <a:ea typeface="AR P悠々ゴシック体E"/>
              </a:rPr>
              <a:t>参加費無料</a:t>
            </a:r>
            <a:endParaRPr lang="ja-JP" altLang="en-US" b="0">
              <a:latin typeface="AR P悠々ゴシック体E"/>
              <a:ea typeface="AR P悠々ゴシック体E"/>
            </a:endParaRPr>
          </a:p>
        </p:txBody>
      </p:sp>
      <p:pic>
        <p:nvPicPr>
          <p:cNvPr id="1113" name="図 78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78026" y="10797963"/>
            <a:ext cx="1493436" cy="2150647"/>
          </a:xfrm>
          <a:prstGeom prst="rect">
            <a:avLst/>
          </a:prstGeom>
        </p:spPr>
      </p:pic>
      <p:sp>
        <p:nvSpPr>
          <p:cNvPr id="1114" name="テキスト 791"/>
          <p:cNvSpPr txBox="1"/>
          <p:nvPr/>
        </p:nvSpPr>
        <p:spPr>
          <a:xfrm>
            <a:off x="6057900" y="7943781"/>
            <a:ext cx="76200" cy="368439"/>
          </a:xfrm>
          <a:prstGeom prst="rect">
            <a:avLst/>
          </a:prstGeom>
        </p:spPr>
        <p:txBody>
          <a:bodyPr wrap="none">
            <a:spAutoFit/>
          </a:bodyPr>
          <a:p>
            <a:pPr>
              <a:defRPr lang="ja-JP" altLang="en-US"/>
            </a:pPr>
            <a:endParaRPr lang="ja-JP" altLang="en-US"/>
          </a:p>
        </p:txBody>
      </p:sp>
      <p:sp>
        <p:nvSpPr>
          <p:cNvPr id="1115" name="テキスト 793"/>
          <p:cNvSpPr txBox="1"/>
          <p:nvPr/>
        </p:nvSpPr>
        <p:spPr>
          <a:xfrm>
            <a:off x="6057900" y="7943781"/>
            <a:ext cx="76200" cy="368439"/>
          </a:xfrm>
          <a:prstGeom prst="rect">
            <a:avLst/>
          </a:prstGeom>
        </p:spPr>
        <p:txBody>
          <a:bodyPr wrap="none">
            <a:spAutoFit/>
          </a:bodyPr>
          <a:p>
            <a:pPr>
              <a:defRPr lang="ja-JP" altLang="en-US"/>
            </a:pPr>
            <a:endParaRPr lang="ja-JP" altLang="en-US"/>
          </a:p>
        </p:txBody>
      </p:sp>
      <p:sp>
        <p:nvSpPr>
          <p:cNvPr id="1116" name="テキスト ボックス 776"/>
          <p:cNvSpPr txBox="1"/>
          <p:nvPr/>
        </p:nvSpPr>
        <p:spPr>
          <a:xfrm>
            <a:off x="-1770" y="14718011"/>
            <a:ext cx="12186035" cy="1537990"/>
          </a:xfrm>
          <a:prstGeom prst="rect">
            <a:avLst/>
          </a:prstGeom>
          <a:solidFill>
            <a:srgbClr val="FF42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0" dirty="0" smtClean="0">
                <a:solidFill>
                  <a:schemeClr val="bg1"/>
                </a:solidFill>
                <a:latin typeface="AR P悠々ゴシック体E"/>
                <a:ea typeface="AR P悠々ゴシック体E"/>
              </a:rPr>
              <a:t>＜お申し込み・お問い合わせ＞</a:t>
            </a:r>
            <a:endParaRPr lang="ja-JP" altLang="en-US" sz="3600" b="0" dirty="0" smtClean="0">
              <a:solidFill>
                <a:schemeClr val="bg1"/>
              </a:solidFill>
              <a:latin typeface="AR P悠々ゴシック体E"/>
              <a:ea typeface="AR P悠々ゴシック体E"/>
            </a:endParaRPr>
          </a:p>
          <a:p>
            <a:r>
              <a:rPr lang="ja-JP" altLang="en-US" sz="3600" b="0" dirty="0">
                <a:solidFill>
                  <a:schemeClr val="bg1"/>
                </a:solidFill>
                <a:latin typeface="AR P悠々ゴシック体E"/>
                <a:ea typeface="AR P悠々ゴシック体E"/>
              </a:rPr>
              <a:t>　　</a:t>
            </a:r>
            <a:r>
              <a:rPr lang="ja-JP" altLang="en-US" sz="3200" b="0" dirty="0" smtClean="0">
                <a:solidFill>
                  <a:schemeClr val="bg1"/>
                </a:solidFill>
                <a:latin typeface="AR P悠々ゴシック体E"/>
                <a:ea typeface="AR P悠々ゴシック体E"/>
              </a:rPr>
              <a:t>富士川町地域包括支援センター</a:t>
            </a:r>
            <a:r>
              <a:rPr lang="ja-JP" altLang="en-US" sz="4000" b="0" dirty="0" smtClean="0">
                <a:solidFill>
                  <a:schemeClr val="bg1"/>
                </a:solidFill>
                <a:latin typeface="AR P悠々ゴシック体E"/>
                <a:ea typeface="AR P悠々ゴシック体E"/>
              </a:rPr>
              <a:t>　</a:t>
            </a:r>
            <a:r>
              <a:rPr lang="en-US" altLang="ja-JP" sz="3600" b="0" dirty="0" smtClean="0">
                <a:solidFill>
                  <a:schemeClr val="bg1"/>
                </a:solidFill>
                <a:latin typeface="AR P悠々ゴシック体E"/>
                <a:ea typeface="AR P悠々ゴシック体E"/>
              </a:rPr>
              <a:t>0556</a:t>
            </a:r>
            <a:r>
              <a:rPr lang="ja-JP" altLang="en-US" sz="3600" b="0" dirty="0" smtClean="0">
                <a:solidFill>
                  <a:schemeClr val="bg1"/>
                </a:solidFill>
                <a:latin typeface="AR P悠々ゴシック体E"/>
                <a:ea typeface="AR P悠々ゴシック体E"/>
              </a:rPr>
              <a:t>－</a:t>
            </a:r>
            <a:r>
              <a:rPr lang="en-US" altLang="ja-JP" sz="3600" b="0" dirty="0" smtClean="0">
                <a:solidFill>
                  <a:schemeClr val="bg1"/>
                </a:solidFill>
                <a:latin typeface="AR P悠々ゴシック体E"/>
                <a:ea typeface="AR P悠々ゴシック体E"/>
              </a:rPr>
              <a:t>22</a:t>
            </a:r>
            <a:r>
              <a:rPr lang="ja-JP" altLang="en-US" sz="3600" b="0" dirty="0" smtClean="0">
                <a:solidFill>
                  <a:schemeClr val="bg1"/>
                </a:solidFill>
                <a:latin typeface="AR P悠々ゴシック体E"/>
                <a:ea typeface="AR P悠々ゴシック体E"/>
              </a:rPr>
              <a:t>－</a:t>
            </a:r>
            <a:r>
              <a:rPr lang="en-US" altLang="ja-JP" sz="3600" b="0" dirty="0" smtClean="0">
                <a:solidFill>
                  <a:schemeClr val="bg1"/>
                </a:solidFill>
                <a:latin typeface="AR P悠々ゴシック体E"/>
                <a:ea typeface="AR P悠々ゴシック体E"/>
              </a:rPr>
              <a:t>4615</a:t>
            </a:r>
            <a:endParaRPr lang="ja-JP" altLang="en-US" sz="3600" b="0" dirty="0">
              <a:solidFill>
                <a:schemeClr val="bg1"/>
              </a:solidFill>
              <a:latin typeface="AR P悠々ゴシック体E"/>
              <a:ea typeface="AR P悠々ゴシック体E"/>
            </a:endParaRPr>
          </a:p>
          <a:p>
            <a:endParaRPr b="0">
              <a:latin typeface="AR P悠々ゴシック体E"/>
              <a:ea typeface="AR P悠々ゴシック体E"/>
            </a:endParaRPr>
          </a:p>
        </p:txBody>
      </p:sp>
      <p:sp>
        <p:nvSpPr>
          <p:cNvPr id="1117" name="テキスト ボックス 795"/>
          <p:cNvSpPr txBox="1"/>
          <p:nvPr/>
        </p:nvSpPr>
        <p:spPr>
          <a:xfrm>
            <a:off x="2496446" y="13795575"/>
            <a:ext cx="6825368" cy="92243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3600" b="1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 P悠々ゴシック体E"/>
                <a:ea typeface="AR P悠々ゴシック体E"/>
              </a:rPr>
              <a:t>申し込み締め切り：９月１１日</a:t>
            </a:r>
            <a:r>
              <a:rPr kumimoji="1" lang="ja-JP" altLang="en-US" sz="3600" b="1" spc="50" dirty="0" smtClean="0">
                <a:ln w="0"/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AR P悠々ゴシック体E"/>
                <a:ea typeface="AR P悠々ゴシック体E"/>
              </a:rPr>
              <a:t>（金）</a:t>
            </a:r>
            <a:endParaRPr kumimoji="1" lang="ja-JP" altLang="en-US" sz="3200" spc="50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AR P悠々ゴシック体E"/>
              <a:ea typeface="AR P悠々ゴシック体E"/>
            </a:endParaRPr>
          </a:p>
        </p:txBody>
      </p:sp>
      <p:sp>
        <p:nvSpPr>
          <p:cNvPr id="1118" name="テキスト 796"/>
          <p:cNvSpPr txBox="1"/>
          <p:nvPr/>
        </p:nvSpPr>
        <p:spPr>
          <a:xfrm>
            <a:off x="6057900" y="7943781"/>
            <a:ext cx="76200" cy="368439"/>
          </a:xfrm>
          <a:prstGeom prst="rect">
            <a:avLst/>
          </a:prstGeom>
        </p:spPr>
        <p:txBody>
          <a:bodyPr wrap="none">
            <a:spAutoFit/>
          </a:bodyPr>
          <a:p>
            <a:pPr>
              <a:defRPr lang="ja-JP" altLang="en-US"/>
            </a:pPr>
            <a:endParaRPr lang="ja-JP" altLang="en-US"/>
          </a:p>
        </p:txBody>
      </p:sp>
      <p:sp>
        <p:nvSpPr>
          <p:cNvPr id="1119" name="テキスト ボックス 789"/>
          <p:cNvSpPr txBox="1"/>
          <p:nvPr/>
        </p:nvSpPr>
        <p:spPr>
          <a:xfrm>
            <a:off x="1178030" y="11680758"/>
            <a:ext cx="8271073" cy="1245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ja-JP" altLang="en-US" sz="2000" dirty="0" smtClean="0">
                <a:latin typeface="HG丸ｺﾞｼｯｸM-PRO"/>
                <a:ea typeface="HG丸ｺﾞｼｯｸM-PRO"/>
                <a:cs typeface="HP Simplified Jpan"/>
              </a:rPr>
              <a:t>　「最近、家族の物忘れが増えてきて、どう対応したらいいのか。」</a:t>
            </a:r>
            <a:endParaRPr kumimoji="1" lang="ja-JP" altLang="en-US" sz="2000" dirty="0" smtClean="0">
              <a:latin typeface="HG丸ｺﾞｼｯｸM-PRO"/>
              <a:ea typeface="HG丸ｺﾞｼｯｸM-PRO"/>
              <a:cs typeface="HP Simplified Jpan"/>
            </a:endParaRP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ja-JP" altLang="en-US" sz="2000" dirty="0" smtClean="0">
                <a:latin typeface="HG丸ｺﾞｼｯｸM-PRO"/>
                <a:ea typeface="HG丸ｺﾞｼｯｸM-PRO"/>
                <a:cs typeface="HP Simplified Jpan"/>
              </a:rPr>
              <a:t>　「地域で気になる方がいて</a:t>
            </a:r>
            <a:r>
              <a:rPr kumimoji="1" lang="ja-JP" altLang="en-US" sz="2000" dirty="0" smtClean="0">
                <a:latin typeface="HG丸ｺﾞｼｯｸM-PRO"/>
                <a:ea typeface="HG丸ｺﾞｼｯｸM-PRO"/>
                <a:cs typeface="HP Simplified Jpan"/>
              </a:rPr>
              <a:t>声をかけたいけど、どうすればいい？」</a:t>
            </a:r>
            <a:endParaRPr kumimoji="1" lang="ja-JP" altLang="en-US" sz="2000" dirty="0" smtClean="0">
              <a:latin typeface="HG丸ｺﾞｼｯｸM-PRO"/>
              <a:ea typeface="HG丸ｺﾞｼｯｸM-PRO"/>
              <a:cs typeface="HP Simplified Jpan"/>
            </a:endParaRPr>
          </a:p>
          <a:p>
            <a:pPr>
              <a:lnSpc>
                <a:spcPts val="3000"/>
              </a:lnSpc>
              <a:spcBef>
                <a:spcPts val="0"/>
              </a:spcBef>
              <a:spcAft>
                <a:spcPts val="0"/>
              </a:spcAft>
            </a:pPr>
            <a:r>
              <a:rPr kumimoji="1" lang="ja-JP" altLang="en-US" sz="2000" dirty="0" smtClean="0">
                <a:latin typeface="HG丸ｺﾞｼｯｸM-PRO"/>
                <a:ea typeface="HG丸ｺﾞｼｯｸM-PRO"/>
                <a:cs typeface="HP Simplified Jpan"/>
              </a:rPr>
              <a:t>　「</a:t>
            </a:r>
            <a:r>
              <a:rPr kumimoji="1" lang="ja-JP" altLang="en-US" sz="2000" dirty="0" smtClean="0">
                <a:latin typeface="HG丸ｺﾞｼｯｸM-PRO"/>
                <a:ea typeface="HG丸ｺﾞｼｯｸM-PRO"/>
                <a:cs typeface="HP Simplified Jpan"/>
              </a:rPr>
              <a:t>もし</a:t>
            </a:r>
            <a:r>
              <a:rPr kumimoji="1" lang="ja-JP" altLang="en-US" sz="2000" dirty="0" smtClean="0">
                <a:latin typeface="HG丸ｺﾞｼｯｸM-PRO"/>
                <a:ea typeface="HG丸ｺﾞｼｯｸM-PRO"/>
                <a:cs typeface="HP Simplified Jpan"/>
              </a:rPr>
              <a:t>自分や家族が認知症になったら・・・」</a:t>
            </a:r>
            <a:r>
              <a:rPr kumimoji="1" lang="ja-JP" altLang="en-US" sz="2400" dirty="0" smtClean="0">
                <a:latin typeface="HG丸ｺﾞｼｯｸM-PRO"/>
                <a:ea typeface="HG丸ｺﾞｼｯｸM-PRO"/>
                <a:cs typeface="HP Simplified Jpan"/>
              </a:rPr>
              <a:t>　　　　　　</a:t>
            </a:r>
            <a:r>
              <a:rPr kumimoji="1" lang="ja-JP" altLang="en-US" sz="2000" dirty="0" smtClean="0">
                <a:latin typeface="HG丸ｺﾞｼｯｸM-PRO"/>
                <a:ea typeface="HG丸ｺﾞｼｯｸM-PRO"/>
                <a:cs typeface="HP Simplified Jpan"/>
              </a:rPr>
              <a:t>　　　　</a:t>
            </a:r>
            <a:r>
              <a:rPr kumimoji="1" lang="ja-JP" altLang="en-US" sz="1800" dirty="0" smtClean="0">
                <a:latin typeface="HG丸ｺﾞｼｯｸM-PRO"/>
                <a:ea typeface="HG丸ｺﾞｼｯｸM-PRO"/>
                <a:cs typeface="HP Simplified Jpan"/>
              </a:rPr>
              <a:t>　　　</a:t>
            </a:r>
            <a:endParaRPr kumimoji="1" lang="ja-JP" altLang="en-US" sz="2000" dirty="0" smtClean="0">
              <a:latin typeface="HG丸ｺﾞｼｯｸM-PRO"/>
              <a:ea typeface="HG丸ｺﾞｼｯｸM-PRO"/>
              <a:cs typeface="HP Simplified Jpan"/>
            </a:endParaRPr>
          </a:p>
        </p:txBody>
      </p:sp>
      <p:sp>
        <p:nvSpPr>
          <p:cNvPr id="1120" name="テキスト ボックス 22"/>
          <p:cNvSpPr txBox="1"/>
          <p:nvPr/>
        </p:nvSpPr>
        <p:spPr>
          <a:xfrm>
            <a:off x="210446" y="2523261"/>
            <a:ext cx="11919489" cy="1199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/>
                <a:latin typeface="AR丸ゴシック体E"/>
                <a:ea typeface="AR丸ゴシック体E"/>
              </a:rPr>
              <a:t>認知症について「知る」ことが安心して暮らせる</a:t>
            </a:r>
            <a:endParaRPr kumimoji="1" lang="ja-JP" altLang="en-US" sz="115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/>
              <a:latin typeface="AR丸ゴシック体E"/>
              <a:ea typeface="AR丸ゴシック体E"/>
            </a:endParaRPr>
          </a:p>
          <a:p>
            <a:r>
              <a:rPr kumimoji="1" lang="ja-JP" altLang="en-US" sz="3600" b="1" dirty="0">
                <a:ln w="6600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/>
                <a:latin typeface="AR丸ゴシック体E"/>
                <a:ea typeface="AR丸ゴシック体E"/>
              </a:rPr>
              <a:t>　　　　　　　　　　　　　　地域の力になります！</a:t>
            </a:r>
            <a:endParaRPr kumimoji="1" lang="ja-JP" altLang="en-US" sz="3600" b="1" dirty="0">
              <a:ln w="6600">
                <a:solidFill>
                  <a:schemeClr val="bg1"/>
                </a:solidFill>
                <a:prstDash val="solid"/>
              </a:ln>
              <a:solidFill>
                <a:schemeClr val="tx1"/>
              </a:solidFill>
              <a:effectLst/>
              <a:latin typeface="AR丸ゴシック体E"/>
              <a:ea typeface="AR丸ゴシック体E"/>
            </a:endParaRPr>
          </a:p>
        </p:txBody>
      </p:sp>
      <p:sp>
        <p:nvSpPr>
          <p:cNvPr id="1121" name="テキスト ボックス 27"/>
          <p:cNvSpPr txBox="1"/>
          <p:nvPr/>
        </p:nvSpPr>
        <p:spPr>
          <a:xfrm>
            <a:off x="265765" y="13269647"/>
            <a:ext cx="9796235" cy="66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kumimoji="1" lang="ja-JP" altLang="en-US" sz="3200" b="1" dirty="0" smtClean="0">
                <a:latin typeface="HG丸ｺﾞｼｯｸM-PRO"/>
                <a:ea typeface="HG丸ｺﾞｼｯｸM-PRO"/>
                <a:cs typeface="HP Simplified Jpan"/>
              </a:rPr>
              <a:t>どなたでも参加できます。お気軽にご参加ください。　</a:t>
            </a:r>
            <a:r>
              <a:rPr kumimoji="1" lang="ja-JP" altLang="en-US" sz="2800" b="1" dirty="0" smtClean="0">
                <a:latin typeface="HG丸ｺﾞｼｯｸM-PRO"/>
                <a:ea typeface="HG丸ｺﾞｼｯｸM-PRO"/>
                <a:cs typeface="HP Simplified Jpan"/>
              </a:rPr>
              <a:t>　</a:t>
            </a:r>
            <a:endParaRPr kumimoji="1" lang="ja-JP" altLang="en-US" sz="2000" b="1" dirty="0" smtClean="0">
              <a:latin typeface="HG丸ｺﾞｼｯｸM-PRO"/>
              <a:ea typeface="HG丸ｺﾞｼｯｸM-PRO"/>
              <a:cs typeface="HP Simplified Jpan"/>
            </a:endParaRPr>
          </a:p>
        </p:txBody>
      </p:sp>
      <p:sp>
        <p:nvSpPr>
          <p:cNvPr id="1122" name="テキスト ボックス 28"/>
          <p:cNvSpPr txBox="1"/>
          <p:nvPr/>
        </p:nvSpPr>
        <p:spPr>
          <a:xfrm>
            <a:off x="1183567" y="4027497"/>
            <a:ext cx="10280705" cy="12456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kumimoji="1" lang="ja-JP" altLang="en-US" sz="2400" b="1" dirty="0" smtClean="0">
                <a:latin typeface="AR丸ゴシック体E"/>
                <a:ea typeface="AR丸ゴシック体E"/>
                <a:cs typeface="Arial Unicode MS"/>
              </a:rPr>
              <a:t>認知症サポーターとは・・・</a:t>
            </a:r>
            <a:endParaRPr kumimoji="1" lang="ja-JP" altLang="en-US" sz="2800" b="1" dirty="0" smtClean="0">
              <a:latin typeface="AR丸ゴシック体E"/>
              <a:ea typeface="AR丸ゴシック体E"/>
              <a:cs typeface="Arial Unicode MS"/>
            </a:endParaRPr>
          </a:p>
          <a:p>
            <a:pPr>
              <a:lnSpc>
                <a:spcPts val="4500"/>
              </a:lnSpc>
            </a:pPr>
            <a:r>
              <a:rPr kumimoji="1" lang="ja-JP" altLang="en-US" sz="2000" b="0" dirty="0" smtClean="0">
                <a:latin typeface="AR丸ゴシック体E"/>
                <a:ea typeface="AR丸ゴシック体E"/>
                <a:cs typeface="Arial Unicode MS"/>
              </a:rPr>
              <a:t>認知症のことを正しく知り、認知症の方やその家族を見守る人たちのことです。</a:t>
            </a:r>
            <a:endParaRPr kumimoji="1" lang="ja-JP" altLang="en-US" sz="2000" dirty="0" smtClean="0">
              <a:latin typeface="AR丸ゴシック体E"/>
              <a:ea typeface="AR丸ゴシック体E"/>
              <a:cs typeface="Arial Unicode MS"/>
            </a:endParaRPr>
          </a:p>
        </p:txBody>
      </p:sp>
      <p:pic>
        <p:nvPicPr>
          <p:cNvPr id="1123" name="図 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732" y="12926360"/>
            <a:ext cx="2277534" cy="2277534"/>
          </a:xfrm>
          <a:prstGeom prst="rect">
            <a:avLst/>
          </a:prstGeom>
        </p:spPr>
      </p:pic>
      <p:sp>
        <p:nvSpPr>
          <p:cNvPr id="1124" name="テキスト ボックス 31"/>
          <p:cNvSpPr txBox="1"/>
          <p:nvPr/>
        </p:nvSpPr>
        <p:spPr>
          <a:xfrm>
            <a:off x="1857620" y="10831235"/>
            <a:ext cx="4106016" cy="6685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500"/>
              </a:lnSpc>
            </a:pPr>
            <a:r>
              <a:rPr kumimoji="1" lang="ja-JP" altLang="en-US" sz="2000" b="1" dirty="0" smtClean="0">
                <a:latin typeface="HG丸ｺﾞｼｯｸM-PRO"/>
                <a:ea typeface="HG丸ｺﾞｼｯｸM-PRO"/>
                <a:cs typeface="HP Simplified Jpan"/>
              </a:rPr>
              <a:t>このような方にもおすすめです！</a:t>
            </a:r>
            <a:endParaRPr kumimoji="1" lang="ja-JP" altLang="en-US" sz="2000" b="1" dirty="0" smtClean="0">
              <a:latin typeface="HG丸ｺﾞｼｯｸM-PRO"/>
              <a:ea typeface="HG丸ｺﾞｼｯｸM-PRO"/>
              <a:cs typeface="HP Simplified Jpan"/>
            </a:endParaRPr>
          </a:p>
        </p:txBody>
      </p:sp>
      <p:sp>
        <p:nvSpPr>
          <p:cNvPr id="1125" name="テキスト 32"/>
          <p:cNvSpPr txBox="1"/>
          <p:nvPr/>
        </p:nvSpPr>
        <p:spPr>
          <a:xfrm>
            <a:off x="6057900" y="7943781"/>
            <a:ext cx="76200" cy="368439"/>
          </a:xfrm>
          <a:prstGeom prst="rect">
            <a:avLst/>
          </a:prstGeom>
        </p:spPr>
        <p:txBody>
          <a:bodyPr wrap="none">
            <a:spAutoFit/>
          </a:bodyPr>
          <a:p>
            <a:pPr>
              <a:defRPr lang="ja-JP" altLang="en-US"/>
            </a:pPr>
            <a:endParaRPr lang="ja-JP" altLang="en-US"/>
          </a:p>
        </p:txBody>
      </p:sp>
      <p:pic>
        <p:nvPicPr>
          <p:cNvPr id="1126" name="図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446" y="196958"/>
            <a:ext cx="4572000" cy="609600"/>
          </a:xfrm>
          <a:prstGeom prst="rect">
            <a:avLst/>
          </a:prstGeom>
        </p:spPr>
      </p:pic>
      <p:pic>
        <p:nvPicPr>
          <p:cNvPr id="1127" name="図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2265" y="1913661"/>
            <a:ext cx="4572000" cy="609600"/>
          </a:xfrm>
          <a:prstGeom prst="rect">
            <a:avLst/>
          </a:prstGeom>
        </p:spPr>
      </p:pic>
      <p:sp>
        <p:nvSpPr>
          <p:cNvPr id="1128" name="テキスト 35"/>
          <p:cNvSpPr txBox="1"/>
          <p:nvPr/>
        </p:nvSpPr>
        <p:spPr>
          <a:xfrm>
            <a:off x="6057900" y="7943781"/>
            <a:ext cx="76200" cy="368439"/>
          </a:xfrm>
          <a:prstGeom prst="rect">
            <a:avLst/>
          </a:prstGeom>
        </p:spPr>
        <p:txBody>
          <a:bodyPr wrap="none">
            <a:spAutoFit/>
          </a:bodyPr>
          <a:p>
            <a:pPr>
              <a:defRPr lang="ja-JP" altLang="en-US"/>
            </a:pPr>
            <a:endParaRPr lang="ja-JP" altLang="en-US"/>
          </a:p>
        </p:txBody>
      </p:sp>
      <p:pic>
        <p:nvPicPr>
          <p:cNvPr id="1129" name="図 36"/>
          <p:cNvPicPr>
            <a:picLocks noChangeAspect="1"/>
          </p:cNvPicPr>
          <p:nvPr/>
        </p:nvPicPr>
        <p:blipFill>
          <a:blip r:embed="rId5"/>
          <a:srcRect t="45206" b="43347"/>
          <a:stretch>
            <a:fillRect/>
          </a:stretch>
        </p:blipFill>
        <p:spPr>
          <a:xfrm>
            <a:off x="1487091" y="11406688"/>
            <a:ext cx="5049945" cy="186136"/>
          </a:xfrm>
          <a:prstGeom prst="rect">
            <a:avLst/>
          </a:prstGeom>
        </p:spPr>
      </p:pic>
      <p:sp>
        <p:nvSpPr>
          <p:cNvPr id="1130" name="テキスト 37"/>
          <p:cNvSpPr txBox="1"/>
          <p:nvPr/>
        </p:nvSpPr>
        <p:spPr>
          <a:xfrm>
            <a:off x="6057900" y="7943781"/>
            <a:ext cx="76200" cy="368439"/>
          </a:xfrm>
          <a:prstGeom prst="rect">
            <a:avLst/>
          </a:prstGeom>
        </p:spPr>
        <p:txBody>
          <a:bodyPr wrap="none">
            <a:spAutoFit/>
          </a:bodyPr>
          <a:p>
            <a:pPr>
              <a:defRPr lang="ja-JP" altLang="en-US"/>
            </a:pPr>
            <a:endParaRPr lang="ja-JP" altLang="en-US"/>
          </a:p>
        </p:txBody>
      </p:sp>
      <p:sp>
        <p:nvSpPr>
          <p:cNvPr id="1131" name="図形 90"/>
          <p:cNvSpPr/>
          <p:nvPr/>
        </p:nvSpPr>
        <p:spPr>
          <a:xfrm>
            <a:off x="1167394" y="10790573"/>
            <a:ext cx="8635128" cy="2385048"/>
          </a:xfrm>
          <a:prstGeom prst="frame">
            <a:avLst>
              <a:gd name="adj1" fmla="val 40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p>
            <a:pPr algn="ctr">
              <a:defRPr lang="ja-JP" altLang="en-US"/>
            </a:pPr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Template>Office Theme</Template>
  <TotalTime>442</TotalTime>
  <Words>144</Words>
  <Application>JUST Focus</Application>
  <Paragraphs>18</Paragraph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HGP創英角ﾎﾟｯﾌﾟ体</vt:lpstr>
      <vt:lpstr>HGS創英角ｺﾞｼｯｸUB</vt:lpstr>
      <vt:lpstr>HG丸ｺﾞｼｯｸM-PRO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6.0.1</AppVersion>
  <PresentationFormat>ユーザー設定</PresentationFormat>
  <Slides>1</Slides>
  <Notes>1</Notes>
  <HiddenSlides>0</HiddenSlides>
  <MMClips>0</MMClip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PowerPoint プレゼンテーション</dc:title>
  <dc:creator>FJPCA217013a</dc:creator>
  <cp:lastModifiedBy>FJPCA225019a</cp:lastModifiedBy>
  <cp:lastPrinted>2024-06-25T02:33:04Z</cp:lastPrinted>
  <dcterms:created xsi:type="dcterms:W3CDTF">2022-08-15T05:02:42Z</dcterms:created>
  <dcterms:modified xsi:type="dcterms:W3CDTF">2026-09-02T08:04:43Z</dcterms:modified>
  <cp:revision>44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